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84"/>
    <p:restoredTop sz="94609"/>
  </p:normalViewPr>
  <p:slideViewPr>
    <p:cSldViewPr snapToGrid="0" snapToObjects="1">
      <p:cViewPr varScale="1">
        <p:scale>
          <a:sx n="104" d="100"/>
          <a:sy n="104" d="100"/>
        </p:scale>
        <p:origin x="3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4/4/22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Chair </a:t>
            </a:r>
            <a:r>
              <a:rPr lang="en-US"/>
              <a:t>A  </a:t>
            </a:r>
            <a:r>
              <a:rPr lang="en-US" dirty="0"/>
              <a:t>Meeting</a:t>
            </a:r>
          </a:p>
        </p:txBody>
      </p:sp>
      <p:sp>
        <p:nvSpPr>
          <p:cNvPr id="3" name="Subtitle 2"/>
          <p:cNvSpPr>
            <a:spLocks noGrp="1"/>
          </p:cNvSpPr>
          <p:nvPr>
            <p:ph type="subTitle" idx="1"/>
          </p:nvPr>
        </p:nvSpPr>
        <p:spPr/>
        <p:txBody>
          <a:bodyPr>
            <a:normAutofit fontScale="92500"/>
          </a:bodyPr>
          <a:lstStyle/>
          <a:p>
            <a:r>
              <a:rPr lang="en-US" dirty="0"/>
              <a:t>The Single Highest Service Commitment In Narcotics Anonymous</a:t>
            </a:r>
          </a:p>
          <a:p>
            <a:r>
              <a:rPr lang="en-US" dirty="0"/>
              <a:t>(Aside from being the Coffee Maker, that</a:t>
            </a:r>
            <a:r>
              <a:rPr lang="uk-UA" dirty="0"/>
              <a:t>’</a:t>
            </a:r>
            <a:r>
              <a:rPr lang="en-US" dirty="0"/>
              <a:t>s some important stuff, too)</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048" cy="16250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0" y="0"/>
            <a:ext cx="1778000" cy="1778000"/>
          </a:xfrm>
          <a:prstGeom prst="rect">
            <a:avLst/>
          </a:prstGeom>
        </p:spPr>
      </p:pic>
    </p:spTree>
    <p:extLst>
      <p:ext uri="{BB962C8B-B14F-4D97-AF65-F5344CB8AC3E}">
        <p14:creationId xmlns:p14="http://schemas.microsoft.com/office/powerpoint/2010/main" val="1301308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Meeting</a:t>
            </a:r>
          </a:p>
        </p:txBody>
      </p:sp>
      <p:sp>
        <p:nvSpPr>
          <p:cNvPr id="3" name="Content Placeholder 2"/>
          <p:cNvSpPr>
            <a:spLocks noGrp="1"/>
          </p:cNvSpPr>
          <p:nvPr>
            <p:ph idx="1"/>
          </p:nvPr>
        </p:nvSpPr>
        <p:spPr/>
        <p:txBody>
          <a:bodyPr/>
          <a:lstStyle/>
          <a:p>
            <a:r>
              <a:rPr lang="en-US" dirty="0"/>
              <a:t>Start and end the meeting on time. </a:t>
            </a:r>
          </a:p>
          <a:p>
            <a:r>
              <a:rPr lang="en-US" dirty="0"/>
              <a:t>Follow the suggested meeting format. </a:t>
            </a:r>
          </a:p>
          <a:p>
            <a:r>
              <a:rPr lang="en-US" dirty="0"/>
              <a:t>Maintain order and observance of the 12 Traditions. </a:t>
            </a:r>
          </a:p>
          <a:p>
            <a:r>
              <a:rPr lang="en-US" dirty="0"/>
              <a:t>Remember to observe the 7th Tradition (pass the basket)</a:t>
            </a:r>
            <a:r>
              <a:rPr lang="en-US" b="1" dirty="0"/>
              <a:t>.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480" y="2438400"/>
            <a:ext cx="2391117" cy="2578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 y="982132"/>
            <a:ext cx="2613660" cy="1306830"/>
          </a:xfrm>
          <a:prstGeom prst="rect">
            <a:avLst/>
          </a:prstGeom>
        </p:spPr>
      </p:pic>
    </p:spTree>
    <p:extLst>
      <p:ext uri="{BB962C8B-B14F-4D97-AF65-F5344CB8AC3E}">
        <p14:creationId xmlns:p14="http://schemas.microsoft.com/office/powerpoint/2010/main" val="13691271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AFTER THE MEETING </a:t>
            </a:r>
            <a:br>
              <a:rPr lang="en-US" dirty="0"/>
            </a:br>
            <a:endParaRPr lang="en-US" dirty="0"/>
          </a:p>
        </p:txBody>
      </p:sp>
      <p:sp>
        <p:nvSpPr>
          <p:cNvPr id="3" name="Content Placeholder 2"/>
          <p:cNvSpPr>
            <a:spLocks noGrp="1"/>
          </p:cNvSpPr>
          <p:nvPr>
            <p:ph idx="1"/>
          </p:nvPr>
        </p:nvSpPr>
        <p:spPr>
          <a:xfrm>
            <a:off x="1295401" y="2080591"/>
            <a:ext cx="9601196" cy="4094921"/>
          </a:xfrm>
        </p:spPr>
        <p:txBody>
          <a:bodyPr>
            <a:normAutofit/>
          </a:bodyPr>
          <a:lstStyle/>
          <a:p>
            <a:r>
              <a:rPr lang="en-US" dirty="0"/>
              <a:t>The chairperson is responsible for cleaning up. Ask for help, but please make sure the following things are done: • Help clean up the coffee pot and supplies. </a:t>
            </a:r>
          </a:p>
          <a:p>
            <a:r>
              <a:rPr lang="en-US" dirty="0"/>
              <a:t>Help take out the garbage if it is full. </a:t>
            </a:r>
          </a:p>
          <a:p>
            <a:r>
              <a:rPr lang="en-US" dirty="0"/>
              <a:t>Help record the 7th Tradition, and store the funds according to the practices of this group. </a:t>
            </a:r>
          </a:p>
          <a:p>
            <a:r>
              <a:rPr lang="en-US" dirty="0"/>
              <a:t>Make sure everything is picked up and clean. Wipe down the tables; turn off the coffee pot and lights. </a:t>
            </a:r>
          </a:p>
          <a:p>
            <a:r>
              <a:rPr lang="en-US" dirty="0"/>
              <a:t>Leave the meeting place as clean or cleaner than you found it. </a:t>
            </a:r>
          </a:p>
          <a:p>
            <a:endParaRPr lang="en-US" dirty="0"/>
          </a:p>
        </p:txBody>
      </p:sp>
    </p:spTree>
    <p:extLst>
      <p:ext uri="{BB962C8B-B14F-4D97-AF65-F5344CB8AC3E}">
        <p14:creationId xmlns:p14="http://schemas.microsoft.com/office/powerpoint/2010/main" val="104142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HOW SHOULD A DISRUPTION DURING THE MEETING BE HANDLED?</a:t>
            </a:r>
            <a:br>
              <a:rPr lang="en-US" dirty="0"/>
            </a:br>
            <a:endParaRPr lang="en-US" dirty="0"/>
          </a:p>
        </p:txBody>
      </p:sp>
      <p:sp>
        <p:nvSpPr>
          <p:cNvPr id="3" name="Content Placeholder 2"/>
          <p:cNvSpPr>
            <a:spLocks noGrp="1"/>
          </p:cNvSpPr>
          <p:nvPr>
            <p:ph idx="1"/>
          </p:nvPr>
        </p:nvSpPr>
        <p:spPr/>
        <p:txBody>
          <a:bodyPr>
            <a:normAutofit fontScale="92500"/>
          </a:bodyPr>
          <a:lstStyle/>
          <a:p>
            <a:pPr algn="ctr"/>
            <a:r>
              <a:rPr lang="en-US" sz="2800" dirty="0"/>
              <a:t>There are different types of disruptions, please see the service pamphlet </a:t>
            </a:r>
            <a:r>
              <a:rPr lang="en-US" sz="2800" b="1" dirty="0"/>
              <a:t>“</a:t>
            </a:r>
            <a:r>
              <a:rPr lang="en-US" sz="2800" b="1" i="1" dirty="0"/>
              <a:t>Disruptive and Violent Behavior</a:t>
            </a:r>
            <a:r>
              <a:rPr lang="en-US" sz="2800" b="1" dirty="0"/>
              <a:t>”</a:t>
            </a:r>
            <a:r>
              <a:rPr lang="en-US" sz="2800" dirty="0"/>
              <a:t>. One good rule of thumb is, if the disturbance is brief and not very noticeable by the entire group, ignore it! </a:t>
            </a:r>
          </a:p>
          <a:p>
            <a:pPr algn="ctr"/>
            <a:r>
              <a:rPr lang="en-US" sz="2800" dirty="0"/>
              <a:t>If the problem is severe or persists, then you may have to address it.</a:t>
            </a:r>
            <a:br>
              <a:rPr lang="en-US" sz="2800" dirty="0"/>
            </a:br>
            <a:r>
              <a:rPr lang="en-US" sz="2800" dirty="0"/>
              <a:t>If you need to restore order to the meeting, one way would be to say “Excuse me. We are trying to have a meeting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26" y="1046580"/>
            <a:ext cx="1474857" cy="11749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122" y="1300634"/>
            <a:ext cx="1643269" cy="920915"/>
          </a:xfrm>
          <a:prstGeom prst="rect">
            <a:avLst/>
          </a:prstGeom>
        </p:spPr>
      </p:pic>
    </p:spTree>
    <p:extLst>
      <p:ext uri="{BB962C8B-B14F-4D97-AF65-F5344CB8AC3E}">
        <p14:creationId xmlns:p14="http://schemas.microsoft.com/office/powerpoint/2010/main" val="14080331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Disruptions</a:t>
            </a:r>
          </a:p>
        </p:txBody>
      </p:sp>
      <p:sp>
        <p:nvSpPr>
          <p:cNvPr id="3" name="Content Placeholder 2"/>
          <p:cNvSpPr>
            <a:spLocks noGrp="1"/>
          </p:cNvSpPr>
          <p:nvPr>
            <p:ph idx="1"/>
          </p:nvPr>
        </p:nvSpPr>
        <p:spPr/>
        <p:txBody>
          <a:bodyPr/>
          <a:lstStyle/>
          <a:p>
            <a:pPr algn="ctr"/>
            <a:r>
              <a:rPr lang="en-US" dirty="0"/>
              <a:t>A chair person may suspend the meeting for a five minutes recess, restarting with an opening prayer, or in the most severe disruptions, it may be best to adjourn the meeting early. Group members must be willing to do whatever is necessary to fulfil their primary purpose even under disruptive circumstances.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385" y="834022"/>
            <a:ext cx="2574234" cy="15874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558" y="982133"/>
            <a:ext cx="2489200" cy="1401884"/>
          </a:xfrm>
          <a:prstGeom prst="rect">
            <a:avLst/>
          </a:prstGeom>
        </p:spPr>
      </p:pic>
    </p:spTree>
    <p:extLst>
      <p:ext uri="{BB962C8B-B14F-4D97-AF65-F5344CB8AC3E}">
        <p14:creationId xmlns:p14="http://schemas.microsoft.com/office/powerpoint/2010/main" val="4268261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DISCUSSION: WHAT MAKES A GOOD MEETING?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512" y="2675327"/>
            <a:ext cx="3538220" cy="21773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23" y="3198396"/>
            <a:ext cx="2017059" cy="20170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69" y="2524760"/>
            <a:ext cx="2359250" cy="23279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784" y="2949775"/>
            <a:ext cx="1193814" cy="2265680"/>
          </a:xfrm>
          <a:prstGeom prst="rect">
            <a:avLst/>
          </a:prstGeom>
        </p:spPr>
      </p:pic>
      <p:sp>
        <p:nvSpPr>
          <p:cNvPr id="3" name="TextBox 2"/>
          <p:cNvSpPr txBox="1"/>
          <p:nvPr/>
        </p:nvSpPr>
        <p:spPr>
          <a:xfrm>
            <a:off x="938269" y="5147137"/>
            <a:ext cx="9886121" cy="584775"/>
          </a:xfrm>
          <a:prstGeom prst="rect">
            <a:avLst/>
          </a:prstGeom>
          <a:noFill/>
        </p:spPr>
        <p:txBody>
          <a:bodyPr wrap="square" rtlCol="0">
            <a:spAutoFit/>
          </a:bodyPr>
          <a:lstStyle/>
          <a:p>
            <a:pPr algn="ctr"/>
            <a:r>
              <a:rPr lang="en-US" sz="3200" b="1" i="1" dirty="0">
                <a:solidFill>
                  <a:srgbClr val="FF0000"/>
                </a:solidFill>
              </a:rPr>
              <a:t>If You Know The Difference, Be The Difference</a:t>
            </a:r>
          </a:p>
        </p:txBody>
      </p:sp>
    </p:spTree>
    <p:extLst>
      <p:ext uri="{BB962C8B-B14F-4D97-AF65-F5344CB8AC3E}">
        <p14:creationId xmlns:p14="http://schemas.microsoft.com/office/powerpoint/2010/main" val="3542233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Formats</a:t>
            </a:r>
          </a:p>
        </p:txBody>
      </p:sp>
      <p:sp>
        <p:nvSpPr>
          <p:cNvPr id="3" name="Content Placeholder 2"/>
          <p:cNvSpPr>
            <a:spLocks noGrp="1"/>
          </p:cNvSpPr>
          <p:nvPr>
            <p:ph idx="1"/>
          </p:nvPr>
        </p:nvSpPr>
        <p:spPr/>
        <p:txBody>
          <a:bodyPr>
            <a:normAutofit/>
          </a:bodyPr>
          <a:lstStyle/>
          <a:p>
            <a:pPr algn="ctr"/>
            <a:r>
              <a:rPr lang="en-US" sz="2800" dirty="0"/>
              <a:t>Different Types of Meetings-Our Diversity Is Our Strength</a:t>
            </a:r>
          </a:p>
          <a:p>
            <a:pPr algn="ctr"/>
            <a:r>
              <a:rPr lang="en-US" sz="2800" dirty="0"/>
              <a:t>Following The Groups Written Format/Having a Written Format</a:t>
            </a:r>
          </a:p>
          <a:p>
            <a:pPr algn="ctr"/>
            <a:r>
              <a:rPr lang="en-US" sz="2800" dirty="0"/>
              <a:t>Clearly Explain The Format</a:t>
            </a:r>
          </a:p>
          <a:p>
            <a:pPr algn="ct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720" y="878839"/>
            <a:ext cx="1400906" cy="1407160"/>
          </a:xfrm>
          <a:prstGeom prst="rect">
            <a:avLst/>
          </a:prstGeom>
        </p:spPr>
      </p:pic>
    </p:spTree>
    <p:extLst>
      <p:ext uri="{BB962C8B-B14F-4D97-AF65-F5344CB8AC3E}">
        <p14:creationId xmlns:p14="http://schemas.microsoft.com/office/powerpoint/2010/main" val="933990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2" y="1086536"/>
            <a:ext cx="3017518" cy="922868"/>
          </a:xfrm>
        </p:spPr>
        <p:txBody>
          <a:bodyPr/>
          <a:lstStyle/>
          <a:p>
            <a:r>
              <a:rPr lang="en-US"/>
              <a:t>Examples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2557463"/>
            <a:ext cx="2745739" cy="35533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0" y="2557463"/>
            <a:ext cx="2745740" cy="35533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2148" y="2557463"/>
            <a:ext cx="2844915" cy="36816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080" y="982133"/>
            <a:ext cx="5730240" cy="1402080"/>
          </a:xfrm>
          <a:prstGeom prst="rect">
            <a:avLst/>
          </a:prstGeom>
        </p:spPr>
      </p:pic>
      <p:pic>
        <p:nvPicPr>
          <p:cNvPr id="8" name="Content Placeholder 3">
            <a:extLst>
              <a:ext uri="{FF2B5EF4-FFF2-40B4-BE49-F238E27FC236}">
                <a16:creationId xmlns:a16="http://schemas.microsoft.com/office/drawing/2014/main" id="{BB129363-B722-734B-8A46-FFEFB0161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37" y="2586279"/>
            <a:ext cx="2745739" cy="3553310"/>
          </a:xfrm>
          <a:prstGeom prst="rect">
            <a:avLst/>
          </a:prstGeom>
        </p:spPr>
      </p:pic>
    </p:spTree>
    <p:extLst>
      <p:ext uri="{BB962C8B-B14F-4D97-AF65-F5344CB8AC3E}">
        <p14:creationId xmlns:p14="http://schemas.microsoft.com/office/powerpoint/2010/main" val="460907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Thoughts and Whimsical Offerings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143" y="2847181"/>
            <a:ext cx="1872059" cy="18720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080" y="2848490"/>
            <a:ext cx="2844800" cy="18987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040" y="2847181"/>
            <a:ext cx="3149600" cy="1900079"/>
          </a:xfrm>
          <a:prstGeom prst="rect">
            <a:avLst/>
          </a:prstGeom>
        </p:spPr>
      </p:pic>
    </p:spTree>
    <p:extLst>
      <p:ext uri="{BB962C8B-B14F-4D97-AF65-F5344CB8AC3E}">
        <p14:creationId xmlns:p14="http://schemas.microsoft.com/office/powerpoint/2010/main" val="34389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APATHY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723" y="2530959"/>
            <a:ext cx="3317875"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972" y="2743199"/>
            <a:ext cx="2108626" cy="27608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674" y="2941430"/>
            <a:ext cx="4100222" cy="2562639"/>
          </a:xfrm>
          <a:prstGeom prst="rect">
            <a:avLst/>
          </a:prstGeom>
        </p:spPr>
      </p:pic>
    </p:spTree>
    <p:extLst>
      <p:ext uri="{BB962C8B-B14F-4D97-AF65-F5344CB8AC3E}">
        <p14:creationId xmlns:p14="http://schemas.microsoft.com/office/powerpoint/2010/main" val="80064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Chairperson</a:t>
            </a:r>
          </a:p>
        </p:txBody>
      </p:sp>
      <p:sp>
        <p:nvSpPr>
          <p:cNvPr id="3" name="Content Placeholder 2"/>
          <p:cNvSpPr>
            <a:spLocks noGrp="1"/>
          </p:cNvSpPr>
          <p:nvPr>
            <p:ph idx="1"/>
          </p:nvPr>
        </p:nvSpPr>
        <p:spPr/>
        <p:txBody>
          <a:bodyPr>
            <a:normAutofit/>
          </a:bodyPr>
          <a:lstStyle/>
          <a:p>
            <a:pPr algn="ctr"/>
            <a:r>
              <a:rPr lang="en-US" sz="2800" dirty="0"/>
              <a:t>A chairperson of a Narcotics Anonymous recovery meeting is an addict who is primarily responsible for maintaining an “</a:t>
            </a:r>
            <a:r>
              <a:rPr lang="en-US" sz="2800" b="1" dirty="0"/>
              <a:t>atmosphere of recovery</a:t>
            </a:r>
            <a:r>
              <a:rPr lang="en-US" sz="2800" dirty="0"/>
              <a:t>” during the meeting.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4462836"/>
            <a:ext cx="3851965" cy="14130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8400" y="4158957"/>
            <a:ext cx="2540000" cy="1905000"/>
          </a:xfrm>
          <a:prstGeom prst="rect">
            <a:avLst/>
          </a:prstGeom>
        </p:spPr>
      </p:pic>
    </p:spTree>
    <p:extLst>
      <p:ext uri="{BB962C8B-B14F-4D97-AF65-F5344CB8AC3E}">
        <p14:creationId xmlns:p14="http://schemas.microsoft.com/office/powerpoint/2010/main" val="86903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sp>
        <p:nvSpPr>
          <p:cNvPr id="3" name="Content Placeholder 2"/>
          <p:cNvSpPr>
            <a:spLocks noGrp="1"/>
          </p:cNvSpPr>
          <p:nvPr>
            <p:ph idx="1"/>
          </p:nvPr>
        </p:nvSpPr>
        <p:spPr/>
        <p:txBody>
          <a:bodyPr/>
          <a:lstStyle/>
          <a:p>
            <a:r>
              <a:rPr lang="en-US" dirty="0"/>
              <a:t>There is a marked difference between being primarily responsible and being solely responsible. As members of NA, each of us is responsible. Not only for our own conduct at a meeting, but to help educate the less experienced members on how our meetings operate and what each member should do to help further our primary purpose. To make one person solely responsible for that task would set him/her apart from the group by making him/her an ultimate authority figure (see Traditions 2 &amp; 12.).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982132"/>
            <a:ext cx="3306417" cy="13225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103" y="1040940"/>
            <a:ext cx="926583" cy="1389875"/>
          </a:xfrm>
          <a:prstGeom prst="rect">
            <a:avLst/>
          </a:prstGeom>
        </p:spPr>
      </p:pic>
    </p:spTree>
    <p:extLst>
      <p:ext uri="{BB962C8B-B14F-4D97-AF65-F5344CB8AC3E}">
        <p14:creationId xmlns:p14="http://schemas.microsoft.com/office/powerpoint/2010/main" val="1932142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0579"/>
            <a:ext cx="9601196" cy="1046989"/>
          </a:xfrm>
        </p:spPr>
        <p:txBody>
          <a:bodyPr>
            <a:normAutofit fontScale="90000"/>
          </a:bodyPr>
          <a:lstStyle/>
          <a:p>
            <a:r>
              <a:rPr lang="en-US" dirty="0"/>
              <a:t>Guiding Principles</a:t>
            </a:r>
            <a:br>
              <a:rPr lang="en-US" dirty="0"/>
            </a:br>
            <a:r>
              <a:rPr lang="en-US" dirty="0"/>
              <a:t>Traditions and Concepts: </a:t>
            </a:r>
          </a:p>
        </p:txBody>
      </p:sp>
      <p:sp>
        <p:nvSpPr>
          <p:cNvPr id="3" name="Content Placeholder 2"/>
          <p:cNvSpPr>
            <a:spLocks noGrp="1"/>
          </p:cNvSpPr>
          <p:nvPr>
            <p:ph idx="1"/>
          </p:nvPr>
        </p:nvSpPr>
        <p:spPr>
          <a:xfrm>
            <a:off x="2548194" y="2567938"/>
            <a:ext cx="6679627" cy="2887982"/>
          </a:xfrm>
        </p:spPr>
        <p:txBody>
          <a:bodyPr>
            <a:normAutofit fontScale="70000" lnSpcReduction="20000"/>
          </a:bodyPr>
          <a:lstStyle/>
          <a:p>
            <a:r>
              <a:rPr lang="en-US" dirty="0"/>
              <a:t>Tradition 2. For our group purpose there is but one ultimate authority— a loving God as He may express Himself in our group conscience. Our leaders are but trusted servants; they do not govern. </a:t>
            </a:r>
          </a:p>
          <a:p>
            <a:r>
              <a:rPr lang="en-US" dirty="0"/>
              <a:t>Tradition 12. Anonymity is the spiritual foundation of all our Traditions, ever reminding us to place principles before personalities.</a:t>
            </a:r>
          </a:p>
          <a:p>
            <a:r>
              <a:rPr lang="en-US" dirty="0"/>
              <a:t>Concept 4. Effective leadership is highly valued in Narcotics Anonymous.  Leadership qualities should be carefully considered when selecting trusted servants. </a:t>
            </a:r>
          </a:p>
          <a:p>
            <a:r>
              <a:rPr lang="en-US" dirty="0"/>
              <a:t>Concept 5. For each responsibility assigned to the service structure, a single point of decision and accountability should be clearly defined.</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67206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DO WE NEED CHAIRPEOPLE? </a:t>
            </a:r>
            <a:br>
              <a:rPr lang="en-US" dirty="0"/>
            </a:br>
            <a:endParaRPr lang="en-US" dirty="0"/>
          </a:p>
        </p:txBody>
      </p:sp>
      <p:sp>
        <p:nvSpPr>
          <p:cNvPr id="3" name="Content Placeholder 2"/>
          <p:cNvSpPr>
            <a:spLocks noGrp="1"/>
          </p:cNvSpPr>
          <p:nvPr>
            <p:ph idx="1"/>
          </p:nvPr>
        </p:nvSpPr>
        <p:spPr>
          <a:xfrm>
            <a:off x="768626" y="3179784"/>
            <a:ext cx="10628243" cy="2823451"/>
          </a:xfrm>
        </p:spPr>
        <p:txBody>
          <a:bodyPr>
            <a:normAutofit/>
          </a:bodyPr>
          <a:lstStyle/>
          <a:p>
            <a:r>
              <a:rPr lang="en-US" sz="2000" dirty="0"/>
              <a:t>We give the chairperson the primary responsibility to maintain order in a meeting so the NA message of recovery can be heard without obstruction. If any of us could talk whenever, as often, and as long as we wanted, only those members with the strongest personalities would ever get a chance to share. </a:t>
            </a:r>
          </a:p>
          <a:p>
            <a:r>
              <a:rPr lang="en-US" sz="2000" dirty="0"/>
              <a:t>It is also important that we follow an established format (usually decided upon at the group’s business meeting). Before chairing a meeting you should know where the format may be found. By using a meeting format, our experience shows that we can achieve much more sharing in much less time. </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62828"/>
            <a:ext cx="3183835" cy="14169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879" y="1585621"/>
            <a:ext cx="2846719" cy="1594163"/>
          </a:xfrm>
          <a:prstGeom prst="rect">
            <a:avLst/>
          </a:prstGeom>
        </p:spPr>
      </p:pic>
    </p:spTree>
    <p:extLst>
      <p:ext uri="{BB962C8B-B14F-4D97-AF65-F5344CB8AC3E}">
        <p14:creationId xmlns:p14="http://schemas.microsoft.com/office/powerpoint/2010/main" val="138999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WHO CAN BE A CHAIRPERSON? </a:t>
            </a:r>
            <a:br>
              <a:rPr lang="en-US" dirty="0"/>
            </a:br>
            <a:endParaRPr lang="en-US" dirty="0"/>
          </a:p>
        </p:txBody>
      </p:sp>
      <p:sp>
        <p:nvSpPr>
          <p:cNvPr id="3" name="Content Placeholder 2"/>
          <p:cNvSpPr>
            <a:spLocks noGrp="1"/>
          </p:cNvSpPr>
          <p:nvPr>
            <p:ph idx="1"/>
          </p:nvPr>
        </p:nvSpPr>
        <p:spPr>
          <a:xfrm>
            <a:off x="1295401" y="2556932"/>
            <a:ext cx="7570303" cy="3318936"/>
          </a:xfrm>
        </p:spPr>
        <p:txBody>
          <a:bodyPr/>
          <a:lstStyle/>
          <a:p>
            <a:pPr algn="ctr"/>
            <a:r>
              <a:rPr lang="en-US" sz="2800" dirty="0"/>
              <a:t>Any member of NA with a desire to serve and that meets any requirements established by their group.</a:t>
            </a:r>
            <a:br>
              <a:rPr lang="en-US" sz="2800" dirty="0"/>
            </a:br>
            <a:r>
              <a:rPr lang="en-US" sz="2800" dirty="0"/>
              <a:t>The responsibilities of the chairperson are a serious matter. Suffering and recovering addicts are depending on you.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4552909"/>
            <a:ext cx="2494722" cy="13229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580" y="3285448"/>
            <a:ext cx="1897396" cy="2534921"/>
          </a:xfrm>
          <a:prstGeom prst="rect">
            <a:avLst/>
          </a:prstGeom>
        </p:spPr>
      </p:pic>
    </p:spTree>
    <p:extLst>
      <p:ext uri="{BB962C8B-B14F-4D97-AF65-F5344CB8AC3E}">
        <p14:creationId xmlns:p14="http://schemas.microsoft.com/office/powerpoint/2010/main" val="11316585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To Chair</a:t>
            </a:r>
          </a:p>
        </p:txBody>
      </p:sp>
      <p:sp>
        <p:nvSpPr>
          <p:cNvPr id="3" name="Content Placeholder 2"/>
          <p:cNvSpPr>
            <a:spLocks noGrp="1"/>
          </p:cNvSpPr>
          <p:nvPr>
            <p:ph idx="1"/>
          </p:nvPr>
        </p:nvSpPr>
        <p:spPr/>
        <p:txBody>
          <a:bodyPr/>
          <a:lstStyle/>
          <a:p>
            <a:r>
              <a:rPr lang="en-US" dirty="0"/>
              <a:t>A working knowledge of the 12 Traditions of NA. </a:t>
            </a:r>
          </a:p>
          <a:p>
            <a:r>
              <a:rPr lang="en-US" dirty="0"/>
              <a:t>An active NA step program (you’re working the steps.) </a:t>
            </a:r>
          </a:p>
          <a:p>
            <a:r>
              <a:rPr lang="en-US" dirty="0"/>
              <a:t>The willingness to be assertive, patient and tolerant. </a:t>
            </a:r>
          </a:p>
          <a:p>
            <a:r>
              <a:rPr lang="en-US" dirty="0"/>
              <a:t>The ability to express yourself in a loving manner. </a:t>
            </a:r>
          </a:p>
          <a:p>
            <a:r>
              <a:rPr lang="en-US" dirty="0"/>
              <a:t>The willingness to fulfill the commitments you made to open, chair and close the meeting.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52" y="902545"/>
            <a:ext cx="1950720" cy="1463040"/>
          </a:xfrm>
          <a:prstGeom prst="rect">
            <a:avLst/>
          </a:prstGeom>
        </p:spPr>
      </p:pic>
    </p:spTree>
    <p:extLst>
      <p:ext uri="{BB962C8B-B14F-4D97-AF65-F5344CB8AC3E}">
        <p14:creationId xmlns:p14="http://schemas.microsoft.com/office/powerpoint/2010/main" val="140145858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BEFORE THE MEETING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Arrive at least 30 minutes before the meeting. </a:t>
            </a:r>
          </a:p>
          <a:p>
            <a:r>
              <a:rPr lang="en-US" dirty="0"/>
              <a:t>Clean up the meeting room if needed. </a:t>
            </a:r>
          </a:p>
          <a:p>
            <a:r>
              <a:rPr lang="en-US" dirty="0"/>
              <a:t>Help make coffee, set out cream, sugar, cups, stir sticks, etc. if needed. </a:t>
            </a:r>
          </a:p>
          <a:p>
            <a:r>
              <a:rPr lang="en-US" dirty="0"/>
              <a:t>Help set out literature and key tags if necessary. </a:t>
            </a:r>
          </a:p>
          <a:p>
            <a:r>
              <a:rPr lang="en-US" dirty="0"/>
              <a:t>Have announcements, readings and anything else you may need ready before the meeting starts. </a:t>
            </a:r>
          </a:p>
          <a:p>
            <a:r>
              <a:rPr lang="en-US" dirty="0"/>
              <a:t>Have a topic prepared if there isn’t one specified.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7" y="853439"/>
            <a:ext cx="1082748" cy="14325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153" y="853439"/>
            <a:ext cx="1639019" cy="2286000"/>
          </a:xfrm>
          <a:prstGeom prst="rect">
            <a:avLst/>
          </a:prstGeom>
        </p:spPr>
      </p:pic>
    </p:spTree>
    <p:extLst>
      <p:ext uri="{BB962C8B-B14F-4D97-AF65-F5344CB8AC3E}">
        <p14:creationId xmlns:p14="http://schemas.microsoft.com/office/powerpoint/2010/main" val="1973538302"/>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826</TotalTime>
  <Words>917</Words>
  <Application>Microsoft Macintosh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How To Chair A  Meeting</vt:lpstr>
      <vt:lpstr>APATHY</vt:lpstr>
      <vt:lpstr>What Is A Chairperson</vt:lpstr>
      <vt:lpstr>WHAT?</vt:lpstr>
      <vt:lpstr>Guiding Principles Traditions and Concepts: </vt:lpstr>
      <vt:lpstr>WHY DO WE NEED CHAIRPEOPLE?  </vt:lpstr>
      <vt:lpstr>WHO CAN BE A CHAIRPERSON?  </vt:lpstr>
      <vt:lpstr>Requirements To Chair</vt:lpstr>
      <vt:lpstr>BEFORE THE MEETING  </vt:lpstr>
      <vt:lpstr>During The Meeting</vt:lpstr>
      <vt:lpstr>AFTER THE MEETING  </vt:lpstr>
      <vt:lpstr> HOW SHOULD A DISRUPTION DURING THE MEETING BE HANDLED? </vt:lpstr>
      <vt:lpstr>Disruptions</vt:lpstr>
      <vt:lpstr>DISCUSSION: WHAT MAKES A GOOD MEETING?  </vt:lpstr>
      <vt:lpstr>Formats</vt:lpstr>
      <vt:lpstr>Examples</vt:lpstr>
      <vt:lpstr>Ideas, Thoughts and Whimsical Offerings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Chair A Damn Meeting</dc:title>
  <dc:creator>Microsoft Office User</dc:creator>
  <cp:lastModifiedBy>Craig Garbison</cp:lastModifiedBy>
  <cp:revision>21</cp:revision>
  <dcterms:created xsi:type="dcterms:W3CDTF">2017-04-01T15:09:34Z</dcterms:created>
  <dcterms:modified xsi:type="dcterms:W3CDTF">2022-04-04T15:14:50Z</dcterms:modified>
</cp:coreProperties>
</file>